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8"/>
  </p:notesMasterIdLst>
  <p:sldIdLst>
    <p:sldId id="260" r:id="rId2"/>
    <p:sldId id="256" r:id="rId3"/>
    <p:sldId id="258" r:id="rId4"/>
    <p:sldId id="292" r:id="rId5"/>
    <p:sldId id="257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289" r:id="rId26"/>
    <p:sldId id="290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64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6BA40616-2817-C171-401F-C4757BD9A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A66848FF-D823-0F9F-E65C-A024AA52BB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C359874B-5EE4-0E95-3D83-08C5D89C94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820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3423D27F-3A00-6FEB-7718-F00467ACB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5ACB88FD-B401-DD5D-1704-14BA3B0864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74C6AA84-6077-D39C-8E58-FAE92C6512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5502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6BC9A5D6-68B3-072C-5287-ABC80A5A5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2DDAB884-2388-C03F-4B21-D0CB1148C2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F7DD7A90-9A49-BA59-68C3-A577297B85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3051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D353A467-4748-F978-6BB3-36B63DE83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1A170B73-64FA-E4A4-3712-80852ED27F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559A53C6-BF90-D668-5C1B-FCA20BFDF0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3698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2835AAC5-9355-A4D1-8A64-41D1B158C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0E0BBE14-CAEF-4920-1A5F-EC94ACDA0C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BEF3B1B1-173E-DBE2-DCEC-7B998B4D92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5304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DF6A7395-B815-C022-2469-1CD2CE37C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7372AD69-AA56-CB65-1E25-0ACBBF7782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BC1918E6-0ED5-0816-E674-D4D224EC82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12387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B0B26351-60C4-5413-EEE3-E09D605B8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BDE55ADE-AC7E-76BF-AA8A-5505A5EBB1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5C665AC2-58D9-F08F-CE7C-110BA077C7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0617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565221E0-FE8A-7A89-CE41-E75C13935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2E7CEF30-AD05-7AF3-B461-D1B1EA7C48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4EDCAF72-5CBF-DD42-5F44-D8545C4982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8166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D9C30127-FC03-B866-025C-A2545C5FC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C8AC592A-C6EB-5E48-33B1-5B679C879B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73F39470-46FF-B6A9-97A6-52D3C9B3BD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4186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45545337-56F1-34B3-314A-6D377C59B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88597042-8099-D863-AA4A-AC80E96104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C6E4BC39-EB9D-F5E6-60B3-CDC03B6DBB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4907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1EBD56C6-1283-C0C5-2111-65FEC62FE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6B6A9546-3A60-C283-FFD7-B5B604B9F7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84105E9E-0C1F-CED6-AAA3-59040E778A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05815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8EF70DC0-C26D-A780-D680-1525A237E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03DC704C-0C29-81A1-4733-9BC52C9A99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D6F0FBBC-A568-26B2-8D95-401A8F789A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45402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36C0122C-2CF8-EB0C-9ECB-8DBC444BA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7D0DA4D0-EA41-E7CB-C748-C1ED8F4F48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B794C5A8-402E-1856-78FB-E1C03079E2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48815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0D08CD46-4569-25E7-8AA6-CAFE1FD5A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66979DFF-1A5C-7FAA-CC0B-E0877A5751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3C66DE49-0CFF-C3FC-CEEC-B2AF5422CC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99731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B63BA76D-3E0B-F28B-43DC-9DB44412E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E8B01747-7A15-70D7-EFF9-84FD0F4BFC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F3120395-034D-6473-ED8F-2563B12335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53119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E511A200-1000-4DB1-10F2-58FA74B7A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2705E895-E31A-FFBE-C181-C2B8B1BB9F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E7AFBD5C-926B-9BC9-DDA7-7731B2014F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5146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27FD5CE1-0BC0-DFCA-ECFA-44F5E694C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D8C88842-8A58-248E-1B4F-15D4752EBA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00CD78D4-2F2F-26E6-CDD4-D950416DA4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1172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F79D648B-6D16-2B88-F7BF-BA68EC9F3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2CE073C5-B7B3-B3E6-0B98-83890149C9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3501E027-DA2D-93E1-E1F8-BAA787FE6E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2231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6DE90A08-BA48-C6B2-9424-8E407930B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A3E0FB7A-D8BA-099F-C35C-F0571CF205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6A37A2F2-5101-0F5D-9118-EF70881540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7210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847C6571-F01A-4AED-73DD-77C96E2E6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58BBB66D-C9BB-F113-3D3E-2456351753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CFB01665-2751-72EE-3A8D-D94B324A43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7548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50A7C618-A5C0-FA5D-A1F8-410991597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5142F0A9-C2AF-D0E6-3AD2-71833D65A2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ED4259AF-6FA0-AB99-30E4-20488C6FD4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7330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92A1D4F7-12F0-638F-025E-14C505818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8AC91B2A-20D2-D841-3450-9255E99347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B335E430-A344-F820-559C-5A45BB7295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5198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7141625C-5248-ACD5-265B-CA3B0F313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D7896BD3-A015-B068-686F-47062F4185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B4C15368-87EE-48E3-92C0-BB24784880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9506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capa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228478" y="1855458"/>
            <a:ext cx="68727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4400" b="1" dirty="0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BEM VINDOS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F74A5BB5-914F-7EAA-C0C4-8C8744D32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30CD5BF5-EF40-11FE-EFBC-EA2A1CD677F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4500969C-EDA9-E5F3-B3F0-64E841C40227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>
                <a:highlight>
                  <a:srgbClr val="00FFFF"/>
                </a:highlight>
              </a:rPr>
              <a:t>5. Tipos de Repasses (Custeio e Investimento)</a:t>
            </a:r>
            <a:endParaRPr lang="pt-BR" sz="2200" dirty="0">
              <a:highlight>
                <a:srgbClr val="00FFFF"/>
              </a:highlight>
            </a:endParaRPr>
          </a:p>
          <a:p>
            <a:pPr algn="just"/>
            <a:r>
              <a:rPr lang="pt-BR" sz="2200" dirty="0"/>
              <a:t>A separação rígida entre recursos de </a:t>
            </a:r>
            <a:r>
              <a:rPr lang="pt-BR" sz="2200" b="1" dirty="0"/>
              <a:t>Custeio</a:t>
            </a:r>
            <a:r>
              <a:rPr lang="pt-BR" sz="2200" dirty="0"/>
              <a:t> (manutenção diária da rede, como pessoal, insumos, contratos e medicamentos) e </a:t>
            </a:r>
            <a:r>
              <a:rPr lang="pt-BR" sz="2200" b="1" dirty="0"/>
              <a:t>Investimento</a:t>
            </a:r>
            <a:r>
              <a:rPr lang="pt-BR" sz="2200" dirty="0"/>
              <a:t> (despesas de capital, como obras, reformas e compra de equipamentos de grande porte) exige disciplina contábil severa.</a:t>
            </a:r>
          </a:p>
          <a:p>
            <a:pPr algn="just"/>
            <a:r>
              <a:rPr lang="pt-BR" sz="2200" dirty="0"/>
              <a:t>Misturar ou aplicar essas verbas de forma inadequada gera desgastes ao gestor. </a:t>
            </a:r>
          </a:p>
          <a:p>
            <a:pPr algn="just"/>
            <a:r>
              <a:rPr lang="pt-BR" sz="2200" dirty="0"/>
              <a:t>O gestor estratégico monitora os saldos de cada conta, garantindo o giro rápido dos ativos e evitando dinheiro parado enquanto a ponta desabastece.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B4338A72-C06A-8142-DAF4-CB71F2B0BE80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Planejamento Estratégico e Financiamento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70507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8C662B4E-0CA7-D30A-0F1F-4F53AB4F1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6B1BC213-A748-4D47-C9FB-2ABFB0426CC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580452D9-DF11-5C39-4398-14C24C7DAF67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>
                <a:highlight>
                  <a:srgbClr val="00FFFF"/>
                </a:highlight>
              </a:rPr>
              <a:t>6. Lei de Responsabilidade Fiscal na Saúde</a:t>
            </a:r>
            <a:endParaRPr lang="pt-BR" sz="2200" dirty="0">
              <a:highlight>
                <a:srgbClr val="00FFFF"/>
              </a:highlight>
            </a:endParaRPr>
          </a:p>
          <a:p>
            <a:pPr algn="just"/>
            <a:r>
              <a:rPr lang="pt-BR" sz="2200" dirty="0"/>
              <a:t>A Lei de Responsabilidade Fiscal (LRF) estabelece os limites prudentes e máximos para os gastos com pessoal, exigindo equilíbrio milimétrico entre a necessidade de expandir equipes de saúde e a capacidade financeira real do município. </a:t>
            </a:r>
          </a:p>
          <a:p>
            <a:pPr algn="just"/>
            <a:r>
              <a:rPr lang="pt-BR" sz="2200" dirty="0"/>
              <a:t>O gestor de alta performance domina as regras de impacto orçamentário-financeiro, utilizando o planejamento para prever o crescimento da folha e estruturar escalas de trabalho eficientes, evitando penalidades jurídicas que travem a administração pública.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82078936-5E65-EBE0-115A-30EB0B54174C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Planejamento Estratégico e Financiamento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14242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DE238BE1-2BCB-3D88-71E1-3A7137A52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8F56A0AA-7D4D-D7CC-FCCC-A81664BF4AD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B0109221-B13E-DC88-7A21-8D319D055F00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>
                <a:highlight>
                  <a:srgbClr val="00FFFF"/>
                </a:highlight>
              </a:rPr>
              <a:t>7. Auditoria e Controle Interno de Contratos</a:t>
            </a:r>
            <a:endParaRPr lang="pt-BR" sz="2200" dirty="0">
              <a:highlight>
                <a:srgbClr val="00FFFF"/>
              </a:highlight>
            </a:endParaRPr>
          </a:p>
          <a:p>
            <a:pPr algn="just"/>
            <a:r>
              <a:rPr lang="pt-BR" sz="2200" dirty="0"/>
              <a:t>Contratar prestadores privados ou do terceiro setor (OSs e filantrópicos) sem um controle interno rigoroso é abrir espaço para a ineficiência e o desperdício de dinheiro público.</a:t>
            </a:r>
          </a:p>
          <a:p>
            <a:pPr algn="just"/>
            <a:r>
              <a:rPr lang="pt-BR" sz="2200" dirty="0"/>
              <a:t>A auditoria municipal deve atuar na conformidade técnica e na aplicação de glosas severas quando as metas de qualidade e produção contratualizadas não forem atingidas.</a:t>
            </a:r>
          </a:p>
          <a:p>
            <a:pPr algn="just"/>
            <a:r>
              <a:rPr lang="pt-BR" sz="2200" dirty="0"/>
              <a:t>Fiscalizar contratos com rigor técnico e impessoalidade blinda o erário e garante que cada real pago se converta em assistência real ao cidadão.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9747767E-9E52-8F3D-0F2B-F9867C830C28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Planejamento Estratégico e Financiamento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04692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E7965829-1FEF-E8C7-3302-1AD4294B9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E48E8F46-32D0-B3F9-884A-E96153421F8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9C546F87-1C10-919A-2AE8-93F1B8703711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>
                <a:highlight>
                  <a:srgbClr val="00FFFF"/>
                </a:highlight>
              </a:rPr>
              <a:t>8. Audiências Públicas e Prestação de Contas</a:t>
            </a:r>
            <a:endParaRPr lang="pt-BR" sz="2200" dirty="0">
              <a:highlight>
                <a:srgbClr val="00FFFF"/>
              </a:highlight>
            </a:endParaRPr>
          </a:p>
          <a:p>
            <a:pPr algn="just"/>
            <a:r>
              <a:rPr lang="pt-BR" sz="2200" dirty="0"/>
              <a:t>As audiências públicas quadrimestrais na Câmara de Vereadores são o momento de demonstrar a maturidade técnica da gestão e o cumprimento da aplicação dos recursos. </a:t>
            </a:r>
          </a:p>
          <a:p>
            <a:pPr algn="just"/>
            <a:r>
              <a:rPr lang="pt-BR" sz="2200" dirty="0"/>
              <a:t>Mais do que ler relatórios densos, o gestor de alta performance utiliza esse espaço para traduzir números financeiros em vidas salvas, coberturas vacinais ampliadas e filas reduzidas. </a:t>
            </a:r>
          </a:p>
          <a:p>
            <a:pPr algn="just"/>
            <a:r>
              <a:rPr lang="pt-BR" sz="2200" dirty="0"/>
              <a:t>Essa prestação de contas transparente desarma pressões políticas e consolida a legitimidade da governança perante a sociedade.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5BBBBD2C-4AA3-B1C0-7285-9F967D2DA3FE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Planejamento Estratégico e Financiamento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02219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1512F15A-1CB6-AB2D-3CBD-8FC22C42D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801F0AD3-D6AA-F3FF-EF7F-177DE50F8D7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8669C178-E4A1-609C-10C0-22566105D590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>
                <a:highlight>
                  <a:srgbClr val="00FFFF"/>
                </a:highlight>
              </a:rPr>
              <a:t>9. Ferramentas de Transparência e Cidadania</a:t>
            </a:r>
            <a:endParaRPr lang="pt-BR" sz="2200" dirty="0">
              <a:highlight>
                <a:srgbClr val="00FFFF"/>
              </a:highlight>
            </a:endParaRPr>
          </a:p>
          <a:p>
            <a:pPr algn="just"/>
            <a:r>
              <a:rPr lang="pt-BR" sz="2200" dirty="0"/>
              <a:t>A transparência e o fortalecimento do controle social (Conselho Municipal de Saúde e Ouvidorias) são aliados estratégicos, não obstáculos burocráticos. </a:t>
            </a:r>
          </a:p>
          <a:p>
            <a:pPr algn="just"/>
            <a:r>
              <a:rPr lang="pt-BR" sz="2200" dirty="0"/>
              <a:t>Disponibilizar painéis de dados acessíveis sobre filas de espera, estoques de medicamentos e escalas médicas empodera o cidadão e combate privilégios. </a:t>
            </a:r>
          </a:p>
          <a:p>
            <a:pPr algn="just"/>
            <a:r>
              <a:rPr lang="pt-BR" sz="2200" dirty="0"/>
              <a:t>O servidor de alta performance acolhe o controle social como uma bússola de monitoramento em tempo real, utilizando as críticas da população para aprimorar os processos internos da rede.</a:t>
            </a:r>
          </a:p>
          <a:p>
            <a:endParaRPr lang="pt-BR" sz="22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2DC945EF-3E42-277A-453F-D827F7FD717D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Planejamento Estratégico e Financiamento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59651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65A68F50-9842-FC01-E64D-4E85E2CB6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7CB0B263-C993-1D9F-A152-17CBD485C7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365DD382-123E-C6B4-7F0B-B7CFAE4820FE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000" b="1" dirty="0"/>
              <a:t>Sobre os Instrumentos de Planejamento (Plano de Saúde, PAS, RAG)</a:t>
            </a:r>
            <a:endParaRPr lang="pt-BR" sz="2000" dirty="0"/>
          </a:p>
          <a:p>
            <a:pPr algn="just"/>
            <a:r>
              <a:rPr lang="pt-BR" sz="2200" dirty="0"/>
              <a:t>O PMS, a PAS e o RAG não são meras formalidades, mas a espinha dorsal da governança. Explique como a falta de sincronismo entre a Programação Anual de Saúde (PAS) e as peças orçamentárias do município (como a LOA) pode comprometer a execução das metas físicas e financeiras na ponta do sistema. 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15E1B596-2504-3DCC-896D-28CEDBCED123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Planejamento Estratégico e Financiamento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851308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8B875B6F-BB6A-7144-7A7A-AF69FFD8C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AAAFB220-1D43-2D24-C595-6C8AABACEB6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19DC66DE-4DD7-4927-373E-CE39508E52DB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/>
              <a:t>Sobre a Análise Situacional de Saúde (ASIS)</a:t>
            </a:r>
            <a:endParaRPr lang="pt-BR" sz="2200" dirty="0"/>
          </a:p>
          <a:p>
            <a:pPr algn="just"/>
            <a:r>
              <a:rPr lang="pt-BR" sz="2200" dirty="0"/>
              <a:t>Dominar a Análise Situacional de Saúde (ASIS) impede o gestor de cometer o erro crônico de alocar recursos por intuição ou pressão política. Pensando na realidade do seu município, como o cruzamento de dados demográficos e epidemiológicos da ASIS poderia ser utilizado para justificar tecnicamente a abertura de um novo serviço ou o redirecionamento de investimentos para um vazio assistencial específico? 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84C648D3-6FB6-6A08-7A4B-A4B4C53A4305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Planejamento Estratégico e Financiamento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733272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5493C2EC-F609-018E-94C8-4D1CED1D8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9F24BE29-1D3E-4667-B380-8B33FBE9869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54D4A88E-6543-D4CE-6CFE-B05CE924DFA0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100" b="1" dirty="0"/>
              <a:t>Sobre a Definição de Metas e Indicadores de Desempenho (DOMI)</a:t>
            </a:r>
            <a:endParaRPr lang="pt-BR" sz="2100" dirty="0"/>
          </a:p>
          <a:p>
            <a:pPr algn="just"/>
            <a:r>
              <a:rPr lang="pt-BR" sz="2200" dirty="0"/>
              <a:t>Sabendo que "metas audaciosas sem indicadores claros geram frustração e indicadores mal desenhados geram dados inúteis", cite um indicador de desempenho utilizado atualmente no seu setor. Como o monitoramento contínuo desse indicador pode subsidiar a correção de rotas antes do encerramento do quadrimestre? 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A8C1019F-C7EF-6160-5EA2-1D9D7CBC7623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Planejamento Estratégico e Financiamento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631891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D65F5795-CA8E-E54A-C6B4-F422431E9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8C9B885C-D132-3C5F-9DDE-5E7AE8D6D1D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3EAB77DD-DB1D-426C-CB40-BF6F779C85F5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/>
              <a:t>Sobre o Financiamento Federal, Estadual e Municipal</a:t>
            </a:r>
            <a:endParaRPr lang="pt-BR" sz="2200" dirty="0"/>
          </a:p>
          <a:p>
            <a:pPr algn="just"/>
            <a:r>
              <a:rPr lang="pt-BR" sz="2200" dirty="0"/>
              <a:t>O município assume a maior pressão por estar na execução direta da ponta e deve aplicar obrigatoriamente no mínimo 15% de suas receitas próprias em saúde (LC nº 141/2012). Quais estratégias de captação ativa de recursos nas esferas federal e estadual o seu município adota (ou poderia adotar) para reduzir a dependência exclusiva do tesouro municipal? 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89B19CA3-EAAB-AE55-9336-D0879F7BF23F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Planejamento Estratégico e Financiamento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339623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CDAA2978-41CF-ACFF-365C-075FF34E7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3F14D9DA-1140-C785-D9FC-D09E9AD75A3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12D5BE70-D6C1-A79E-5E3D-0B4408F7ABB9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/>
              <a:t>Sobre os Tipos de Repasses (Custeio e Investimento)</a:t>
            </a:r>
            <a:endParaRPr lang="pt-BR" sz="2200" dirty="0"/>
          </a:p>
          <a:p>
            <a:pPr algn="just"/>
            <a:r>
              <a:rPr lang="pt-BR" sz="2200" dirty="0"/>
              <a:t>A separação rígida entre recursos de Custeio e Investimento exige disciplina contábil severa, pois a aplicação inadequada gera graves desgastes ao gestor. Dê um exemplo de um erro comum na utilização dessas verbas e explique como o monitoramento estratégico dos saldos evita que o dinheiro fique parado enquanto a rede desabastece. 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BB8FEC9E-0F5B-5962-67BD-A6E45D4ED879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Planejamento Estratégico e Financiamento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91405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capa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228478" y="1855458"/>
            <a:ext cx="6872700" cy="153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3200" b="1" dirty="0">
                <a:solidFill>
                  <a:srgbClr val="00B0F0"/>
                </a:solidFill>
              </a:rPr>
              <a:t>Saúde Pública Municipal</a:t>
            </a:r>
          </a:p>
          <a:p>
            <a:r>
              <a:rPr lang="pt-BR" sz="3200" dirty="0">
                <a:solidFill>
                  <a:schemeClr val="bg1"/>
                </a:solidFill>
              </a:rPr>
              <a:t>de Alta Performance</a:t>
            </a:r>
          </a:p>
          <a:p>
            <a:endParaRPr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950350C7-D320-9C9D-AA86-2E06CDACF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2C1313B0-46F2-6223-2742-4CF4B9B075C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3C96D84A-C2C7-A3CF-C8E2-F73889F04E6F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/>
              <a:t>Lei de Responsabilidade Fiscal na Saúde</a:t>
            </a:r>
            <a:endParaRPr lang="pt-BR" sz="2200" dirty="0"/>
          </a:p>
          <a:p>
            <a:pPr algn="just"/>
            <a:r>
              <a:rPr lang="pt-BR" sz="2200" dirty="0"/>
              <a:t>Diante das regras da Lei de Responsabilidade Fiscal (LRF), o gestor precisa manter um equilíbrio milimétrico entre a necessidade de expandir equipes de saúde e os limites de gastos com pessoal. Como o planejamento de impacto orçamentário-financeiro e a estruturação de escalas eficientes podem blindar o município contra penalidades jurídicas? 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4306DC5B-8B9C-152E-E863-0713F6BB54E2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Planejamento Estratégico e Financiamento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924060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47AF283C-69DE-81F9-A6CD-B64E60A59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86DF2B7B-A926-CD63-7DB3-356F6CB2070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C5944602-4737-512E-DD3F-FD4CA015A18F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/>
              <a:t>Sobre a Auditoria e Controle Interno de Contratos</a:t>
            </a:r>
            <a:endParaRPr lang="pt-BR" sz="2200" dirty="0"/>
          </a:p>
          <a:p>
            <a:pPr algn="just"/>
            <a:r>
              <a:rPr lang="pt-BR" sz="2200" dirty="0"/>
              <a:t>Contratar prestadores privados ou do terceiro setor (OSs e filantrópicos) sem controle rigoroso gera ineficiência e desperdício. De que maneira a aplicação de glosas severas baseadas no não cumprimento de metas de qualidade e produção pode assegurar que o dinheiro público se converta em assistência real ao cidadão? 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B20491C6-1CBF-ABE5-73D8-2AF5AFB80087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Planejamento Estratégico e Financiamento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606768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CEF5D5CC-355D-4C1C-1B52-6C549EB7A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28C61893-95BD-1F7F-1344-A7F0AE0A286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92844CED-45A7-380A-0FAB-D61C9E2804F8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/>
              <a:t>Sobre as Audiências Públicas e Prestação de Contas</a:t>
            </a:r>
            <a:endParaRPr lang="pt-BR" sz="2200" dirty="0"/>
          </a:p>
          <a:p>
            <a:pPr algn="just"/>
            <a:r>
              <a:rPr lang="pt-BR" sz="2200" dirty="0"/>
              <a:t>O gestor de alta performance utiliza as audiências públicas quadrimestrais para "traduzir números financeiros em vidas salvas, coberturas vacinais ampliadas e filas reduzidas". Como essa habilidade de comunicação e transparência técnica ajuda a desarmar pressões puramente políticas na Câmara de Vereadores? 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53AEBE5D-C1D4-9E81-030D-7BCBD26E21DD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Planejamento Estratégico e Financiamento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208273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C91CF685-9BF3-7221-7447-546EE8017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48D7C99A-7E70-A501-0242-493944710E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3B3348F4-4AFA-465B-9207-81A6AAE01280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/>
              <a:t>Sobre as Ferramentas de Transparência e Cidadania</a:t>
            </a:r>
            <a:endParaRPr lang="pt-BR" sz="2200" dirty="0"/>
          </a:p>
          <a:p>
            <a:pPr algn="just"/>
            <a:r>
              <a:rPr lang="pt-BR" sz="2200" dirty="0"/>
              <a:t>Painéis de dados acessíveis sobre filas de espera, estoques de medicamentos e escalas médicas empoderam o cidadão e combatem privilégios. Como o servidor e a gestão local podem acolher as críticas e manifestações vindas do Conselho Municipal de Saúde e das Ouvidorias para transformar esses apontamentos em melhorias nos processos internos da rede? </a:t>
            </a:r>
          </a:p>
          <a:p>
            <a:endParaRPr lang="pt-BR" sz="22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2050756E-9BD5-A33C-6B39-FAEF9D02B661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Planejamento Estratégico e Financiamento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854750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437D6823-C1F0-EF90-ECA3-CC66991DB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85A1FBEE-90AA-81AF-F58B-D43F6444A73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A4732E79-2189-9629-0CD5-C55F582725A6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1300" b="1" dirty="0"/>
              <a:t>Referências</a:t>
            </a:r>
          </a:p>
          <a:p>
            <a:r>
              <a:rPr lang="pt-BR" sz="1300" dirty="0"/>
              <a:t>BRASIL. [Constituição (1988)]. Constituição da República Federativa do Brasil de 1988. Brasília, DF: Presidência da República, [2026].</a:t>
            </a:r>
          </a:p>
          <a:p>
            <a:r>
              <a:rPr lang="pt-BR" sz="1300" dirty="0"/>
              <a:t>BRASIL. Decreto nº 7.508, de 28 de junho de 2011. Regulamenta a Lei nº 8.080, de 19 de setembro de 1990, para dispor sobre a organização do SUS, o planejamento da saúde, a assistência à saúde e a articulação interfederativa. Brasília, DF: Presidência da República, [2026].</a:t>
            </a:r>
          </a:p>
          <a:p>
            <a:r>
              <a:rPr lang="pt-BR" sz="1300" dirty="0"/>
              <a:t>BRASIL. Lei Complementar nº 101, de 4 de maio de 2000. Estabelece normas de finanças públicas voltadas para a responsabilidade na gestão fiscal e dá outras providências. Brasília, DF: Presidência da República, [2026].</a:t>
            </a:r>
          </a:p>
          <a:p>
            <a:r>
              <a:rPr lang="pt-BR" sz="1300" dirty="0"/>
              <a:t>BRASIL. Lei Complementar nº 141, de 13 de janeiro de 2012. Regulamenta o § 3º do art. 198 da Constituição Federal para dispor sobre os valores mínimos a serem aplicados anualmente pela União, Estados, Distrito Federal e Municípios em ações e serviços públicos de saúde [...]. Brasília, DF: Presidência da República, [2026].</a:t>
            </a:r>
          </a:p>
          <a:p>
            <a:r>
              <a:rPr lang="pt-BR" sz="1300" dirty="0"/>
              <a:t>BRASIL. Lei nº 8.080, de 19 de setembro de 1990. Dispõe sobre </a:t>
            </a:r>
            <a:r>
              <a:rPr lang="pt-BR" sz="1300"/>
              <a:t>as condições </a:t>
            </a:r>
            <a:r>
              <a:rPr lang="pt-BR" sz="1300" dirty="0"/>
              <a:t>para a promoção, proteção e recuperação da saúde, a organização e o funcionamento dos serviços correspondentes e dá outras providências. Brasília, DF: Presidência da República, [2026].</a:t>
            </a:r>
          </a:p>
          <a:p>
            <a:r>
              <a:rPr lang="pt-BR" sz="1300" dirty="0"/>
              <a:t>BRASIL. Lei nº 8.142, de 28 de dezembro de 1990. Dispõe sobre a participação da comunidade na gestão do Sistema Único de Saúde (SUS) e sobre as transferências intergovernamentais de recursos financeiros na área da saúde. Brasília, DF: Presidência da República, [2026].</a:t>
            </a:r>
          </a:p>
          <a:p>
            <a:r>
              <a:rPr lang="pt-BR" sz="1300" dirty="0"/>
              <a:t>BRASIL. Lei nº 14.133, de 1º de abril de 2021. Lei de Licitações e Contratos Administrativos. Brasília, DF: Presidência da República, [2026].</a:t>
            </a:r>
          </a:p>
          <a:p>
            <a:endParaRPr lang="pt-BR" sz="22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F5B8AED2-0FEE-434C-4FD2-E721F2AAE084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Planejamento Estratégico e Financiamento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663231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C12EA52B-50A7-B951-E9D1-698BA3A66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capa-apresentação.png">
            <a:extLst>
              <a:ext uri="{FF2B5EF4-FFF2-40B4-BE49-F238E27FC236}">
                <a16:creationId xmlns:a16="http://schemas.microsoft.com/office/drawing/2014/main" id="{1902E727-8DF0-42AC-73AD-F27385E3FD1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>
            <a:extLst>
              <a:ext uri="{FF2B5EF4-FFF2-40B4-BE49-F238E27FC236}">
                <a16:creationId xmlns:a16="http://schemas.microsoft.com/office/drawing/2014/main" id="{E3351664-52A5-31FE-6B6B-F42A168FB837}"/>
              </a:ext>
            </a:extLst>
          </p:cNvPr>
          <p:cNvSpPr txBox="1"/>
          <p:nvPr/>
        </p:nvSpPr>
        <p:spPr>
          <a:xfrm>
            <a:off x="1228478" y="1802323"/>
            <a:ext cx="6872700" cy="153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4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Posso ajudar </a:t>
            </a:r>
          </a:p>
          <a:p>
            <a:pPr lvl="0" algn="ctr"/>
            <a:r>
              <a:rPr lang="pt-BR" sz="4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algo a mais?</a:t>
            </a:r>
            <a:endParaRPr lang="pt-BR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62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7F100D7D-2934-0F40-3EFB-91F8E041B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capa-apresentação.png">
            <a:extLst>
              <a:ext uri="{FF2B5EF4-FFF2-40B4-BE49-F238E27FC236}">
                <a16:creationId xmlns:a16="http://schemas.microsoft.com/office/drawing/2014/main" id="{02501E28-2706-CAB6-01F7-3E7445743BB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>
            <a:extLst>
              <a:ext uri="{FF2B5EF4-FFF2-40B4-BE49-F238E27FC236}">
                <a16:creationId xmlns:a16="http://schemas.microsoft.com/office/drawing/2014/main" id="{EAF65CD7-9346-5398-A13E-C06D47054FFC}"/>
              </a:ext>
            </a:extLst>
          </p:cNvPr>
          <p:cNvSpPr txBox="1"/>
          <p:nvPr/>
        </p:nvSpPr>
        <p:spPr>
          <a:xfrm>
            <a:off x="1135650" y="619563"/>
            <a:ext cx="6872700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3600" dirty="0">
                <a:solidFill>
                  <a:srgbClr val="00B0F0"/>
                </a:solidFill>
              </a:rPr>
              <a:t>Seja a diferença que transforma a Gestão Pública!</a:t>
            </a:r>
            <a:endParaRPr lang="pt-BR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pt-BR" sz="6000" b="1" dirty="0">
              <a:solidFill>
                <a:schemeClr val="bg1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lvl="0" algn="ctr"/>
            <a:r>
              <a:rPr lang="pt-BR" sz="6000" b="1" dirty="0">
                <a:solidFill>
                  <a:srgbClr val="00B0F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Só Venha!!!</a:t>
            </a:r>
            <a:endParaRPr lang="pt-BR" sz="6000" dirty="0">
              <a:solidFill>
                <a:srgbClr val="00B0F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412917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F1CA1170-8CB7-ACB2-2929-C3FF5E811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capa-apresentação.png">
            <a:extLst>
              <a:ext uri="{FF2B5EF4-FFF2-40B4-BE49-F238E27FC236}">
                <a16:creationId xmlns:a16="http://schemas.microsoft.com/office/drawing/2014/main" id="{E4124EC6-4CBA-F6FF-E663-5E65AA07A09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>
            <a:extLst>
              <a:ext uri="{FF2B5EF4-FFF2-40B4-BE49-F238E27FC236}">
                <a16:creationId xmlns:a16="http://schemas.microsoft.com/office/drawing/2014/main" id="{7300B0FE-9D7B-A551-E1AB-4914534188C3}"/>
              </a:ext>
            </a:extLst>
          </p:cNvPr>
          <p:cNvSpPr txBox="1"/>
          <p:nvPr/>
        </p:nvSpPr>
        <p:spPr>
          <a:xfrm>
            <a:off x="1135650" y="2105715"/>
            <a:ext cx="68727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Planejamento Estratégico e Financiamento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66A4EBDD-D6CA-C78F-6690-7B9B9557581E}"/>
              </a:ext>
            </a:extLst>
          </p:cNvPr>
          <p:cNvSpPr txBox="1"/>
          <p:nvPr/>
        </p:nvSpPr>
        <p:spPr>
          <a:xfrm>
            <a:off x="1135650" y="2659683"/>
            <a:ext cx="4098007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Dia: 02/07/2026  Das 14h às 17h</a:t>
            </a:r>
          </a:p>
        </p:txBody>
      </p:sp>
    </p:spTree>
    <p:extLst>
      <p:ext uri="{BB962C8B-B14F-4D97-AF65-F5344CB8AC3E}">
        <p14:creationId xmlns:p14="http://schemas.microsoft.com/office/powerpoint/2010/main" val="696507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A6D2E93A-0763-C3C1-247A-9E28B00D3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capa-apresentação.png">
            <a:extLst>
              <a:ext uri="{FF2B5EF4-FFF2-40B4-BE49-F238E27FC236}">
                <a16:creationId xmlns:a16="http://schemas.microsoft.com/office/drawing/2014/main" id="{AAE13CD1-365A-804C-8626-DF2659DD936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>
            <a:extLst>
              <a:ext uri="{FF2B5EF4-FFF2-40B4-BE49-F238E27FC236}">
                <a16:creationId xmlns:a16="http://schemas.microsoft.com/office/drawing/2014/main" id="{DF583E57-ADD7-02F1-2A9B-28D29C22E6AE}"/>
              </a:ext>
            </a:extLst>
          </p:cNvPr>
          <p:cNvSpPr txBox="1"/>
          <p:nvPr/>
        </p:nvSpPr>
        <p:spPr>
          <a:xfrm>
            <a:off x="1049022" y="340385"/>
            <a:ext cx="6872700" cy="4408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indent="0">
              <a:buNone/>
              <a:defRPr/>
            </a:pPr>
            <a:r>
              <a:rPr lang="pt-BR" altLang="pt-BR" sz="1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 de formação:</a:t>
            </a:r>
          </a:p>
          <a:p>
            <a:pPr marL="0" indent="0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MBA em Gestão Pública e Inovação</a:t>
            </a:r>
          </a:p>
          <a:p>
            <a:pPr marL="0" indent="0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Especialista em Contabilidade Gerencial e Empresarial</a:t>
            </a:r>
          </a:p>
          <a:p>
            <a:pPr marL="0" indent="0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Bacharel em Administração</a:t>
            </a:r>
          </a:p>
          <a:p>
            <a:pPr marL="0" indent="0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Bacharel em Ciências Contábeis</a:t>
            </a:r>
          </a:p>
          <a:p>
            <a:pPr marL="360363" lvl="1" indent="-179388">
              <a:buNone/>
              <a:defRPr/>
            </a:pPr>
            <a:endParaRPr lang="pt-BR" altLang="pt-BR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138" lvl="1" indent="-180975">
              <a:buNone/>
              <a:defRPr/>
            </a:pPr>
            <a:r>
              <a:rPr lang="pt-BR" altLang="pt-BR" sz="1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Atuação:</a:t>
            </a:r>
          </a:p>
          <a:p>
            <a:pPr marL="84138" lvl="1" indent="-180975"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na Unyflex desde 2020</a:t>
            </a:r>
          </a:p>
          <a:p>
            <a:pPr marL="84138" lvl="1" indent="-180975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Universitário</a:t>
            </a:r>
          </a:p>
          <a:p>
            <a:pPr marL="84138" lvl="1" indent="-180975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Treinador </a:t>
            </a:r>
          </a:p>
          <a:p>
            <a:pPr marL="84138" lvl="1" indent="-180975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Palestrante </a:t>
            </a:r>
          </a:p>
          <a:p>
            <a:pPr marL="84138" lvl="1" indent="-180975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Instrutor Técnico</a:t>
            </a:r>
          </a:p>
          <a:p>
            <a:pPr marL="84138" lvl="1" indent="-180975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Contador de Gestão Municipal</a:t>
            </a:r>
            <a:endParaRPr lang="pt-BR" altLang="pt-BR" sz="1600" b="1" dirty="0">
              <a:solidFill>
                <a:schemeClr val="bg1"/>
              </a:solidFill>
              <a:highlight>
                <a:srgbClr val="FF66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 algn="r">
              <a:buNone/>
              <a:defRPr/>
            </a:pPr>
            <a:r>
              <a:rPr lang="pt-BR" altLang="pt-BR" sz="2000" b="1" dirty="0">
                <a:solidFill>
                  <a:schemeClr val="bg1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Nilson Francisco Tognato</a:t>
            </a:r>
            <a:endParaRPr lang="pt-BR" sz="2000" dirty="0">
              <a:solidFill>
                <a:schemeClr val="bg1"/>
              </a:solidFill>
              <a:highlight>
                <a:srgbClr val="00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843244B-BDD9-9D64-A803-B297A1C29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1007" y="2178017"/>
            <a:ext cx="1677565" cy="162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59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2200" dirty="0"/>
              <a:t>1 Instrumentos de Planejamento (Plano de Saúde, PAS, RAG).</a:t>
            </a:r>
          </a:p>
          <a:p>
            <a:r>
              <a:rPr lang="pt-BR" sz="2200" dirty="0">
                <a:highlight>
                  <a:srgbClr val="00FFFF"/>
                </a:highlight>
              </a:rPr>
              <a:t>2 Análise Situacional de Saúde (ASIS).</a:t>
            </a:r>
          </a:p>
          <a:p>
            <a:r>
              <a:rPr lang="pt-BR" sz="2200" dirty="0"/>
              <a:t>3 Definição de metas e indicadores de desempenho (DOMI).</a:t>
            </a:r>
          </a:p>
          <a:p>
            <a:r>
              <a:rPr lang="pt-BR" sz="2200" dirty="0">
                <a:highlight>
                  <a:srgbClr val="00FFFF"/>
                </a:highlight>
              </a:rPr>
              <a:t>4 Financiamento Federal, Estadual e Municipal.</a:t>
            </a:r>
          </a:p>
          <a:p>
            <a:r>
              <a:rPr lang="pt-BR" sz="2200" dirty="0"/>
              <a:t>5 Tipos de repasses (Custeio e Investimento).</a:t>
            </a:r>
          </a:p>
          <a:p>
            <a:r>
              <a:rPr lang="pt-BR" sz="2200" dirty="0">
                <a:highlight>
                  <a:srgbClr val="00FFFF"/>
                </a:highlight>
              </a:rPr>
              <a:t>6 Lei de Responsabilidade Fiscal na Saúde.</a:t>
            </a:r>
          </a:p>
          <a:p>
            <a:r>
              <a:rPr lang="pt-BR" sz="2200" dirty="0"/>
              <a:t>7 Auditoria e controle interno de contratos.</a:t>
            </a:r>
          </a:p>
          <a:p>
            <a:r>
              <a:rPr lang="pt-BR" sz="2200" dirty="0">
                <a:highlight>
                  <a:srgbClr val="00FFFF"/>
                </a:highlight>
              </a:rPr>
              <a:t>8 Audiências Públicas e prestação de contas.</a:t>
            </a:r>
          </a:p>
          <a:p>
            <a:r>
              <a:rPr lang="pt-BR" sz="2200" dirty="0"/>
              <a:t>9 Ferramentas de transparência e cidadania.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4D2616B3-C943-9132-7F37-E4103E73A9F4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Planejamento Estratégico e Financiamento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A3A288E3-3B59-744C-9A78-698DD69E9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EBABF0C4-72B2-125A-DF43-6D228E5D8BA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1294A531-3219-6D35-B1FE-3F44C3AEC261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>
                <a:highlight>
                  <a:srgbClr val="00FFFF"/>
                </a:highlight>
              </a:rPr>
              <a:t>1. Instrumentos de Planejamento (Plano de Saúde, PAS, RAG)</a:t>
            </a:r>
            <a:endParaRPr lang="pt-BR" sz="2200" dirty="0">
              <a:highlight>
                <a:srgbClr val="00FFFF"/>
              </a:highlight>
            </a:endParaRPr>
          </a:p>
          <a:p>
            <a:pPr algn="just"/>
            <a:r>
              <a:rPr lang="pt-BR" sz="2200" dirty="0"/>
              <a:t>O Plano Municipal de Saúde (PMS), a Programação Anual (PAS) e o Relatório Anual de Gestão (RAG) não são meras formalidades cartoriais, mas a espinha dorsal da governança. </a:t>
            </a:r>
          </a:p>
          <a:p>
            <a:pPr algn="just"/>
            <a:r>
              <a:rPr lang="pt-BR" sz="2200" dirty="0"/>
              <a:t>O PMS projeta a visão estratégica para quatro anos; </a:t>
            </a:r>
          </a:p>
          <a:p>
            <a:pPr algn="just"/>
            <a:r>
              <a:rPr lang="pt-BR" sz="2200" dirty="0"/>
              <a:t>A PAS desdobra essa visão em metas físicas e financeiras anuais; e</a:t>
            </a:r>
          </a:p>
          <a:p>
            <a:pPr algn="just"/>
            <a:r>
              <a:rPr lang="pt-BR" sz="2200" dirty="0"/>
              <a:t>O RAG avalia e consolida os resultados alcançados. </a:t>
            </a:r>
          </a:p>
          <a:p>
            <a:pPr algn="just"/>
            <a:r>
              <a:rPr lang="pt-BR" sz="2200" dirty="0"/>
              <a:t>A alta performance exige que essas peças estejam perfeitamente sincronizadas ao orçamento municipal, garantindo que o dinheiro siga estritamente o que foi pactuado.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DD133EC9-2F71-D48B-D1AC-BB9718A8D2B0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Planejamento Estratégico e Financiamento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951702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3971B3D5-23BE-6AE3-1589-F17CC8ED3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94ED09E8-4B55-C548-F057-AE686BD46E6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47301F12-441D-AD4F-7B3F-B97F8859CA4D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>
                <a:highlight>
                  <a:srgbClr val="00FFFF"/>
                </a:highlight>
              </a:rPr>
              <a:t>2. Análise Situacional de Saúde (ASIS)</a:t>
            </a:r>
            <a:endParaRPr lang="pt-BR" sz="2200" dirty="0">
              <a:highlight>
                <a:srgbClr val="00FFFF"/>
              </a:highlight>
            </a:endParaRPr>
          </a:p>
          <a:p>
            <a:pPr algn="just"/>
            <a:r>
              <a:rPr lang="pt-BR" sz="2200" dirty="0"/>
              <a:t>A ASIS é o diagnóstico clínico do território, cruzando dados demográficos, socioeconômicos e epidemiológicos para desvendar o perfil de adoecimento e morte da população local. </a:t>
            </a:r>
          </a:p>
          <a:p>
            <a:pPr algn="just"/>
            <a:r>
              <a:rPr lang="pt-BR" sz="2200" dirty="0"/>
              <a:t>Dominar a ASIS impede o gestor de cometer o erro crônico de alocar recursos por intuição ou pressão política, direcionando leitos, equipes e investimentos exatamente para onde os vazios assistenciais e os riscos à saúde são mais críticos e urgentes.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99F7B118-758A-28EB-2C3D-490C2E866C5D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Planejamento Estratégico e Financiamento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174155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68F77B79-F7CC-BC00-92D0-003588821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6B42CAEA-D103-8F0A-455C-0722E0A39DE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772A3E5F-DC64-A7BC-4AFD-33F6BE0169A9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>
                <a:highlight>
                  <a:srgbClr val="00FFFF"/>
                </a:highlight>
              </a:rPr>
              <a:t>3. Definição de Metas e Indicadores de Desempenho (DOMI)</a:t>
            </a:r>
            <a:endParaRPr lang="pt-BR" sz="2200" dirty="0">
              <a:highlight>
                <a:srgbClr val="00FFFF"/>
              </a:highlight>
            </a:endParaRPr>
          </a:p>
          <a:p>
            <a:pPr algn="just"/>
            <a:r>
              <a:rPr lang="pt-BR" sz="2200" dirty="0"/>
              <a:t>Metas audaciosas sem indicadores claros geram frustração;</a:t>
            </a:r>
          </a:p>
          <a:p>
            <a:pPr algn="just"/>
            <a:r>
              <a:rPr lang="pt-BR" sz="2200" dirty="0"/>
              <a:t>Indicadores mal desenhados geram dados inúteis. </a:t>
            </a:r>
          </a:p>
          <a:p>
            <a:pPr algn="just"/>
            <a:r>
              <a:rPr lang="pt-BR" sz="2200" dirty="0"/>
              <a:t>O processo de definição de metas deve seguir critérios técnicos de viabilidade, relevância e clareza, permitindo que cada equipe na ponta compreenda seu papel no resultado global do município.</a:t>
            </a:r>
          </a:p>
          <a:p>
            <a:pPr algn="just"/>
            <a:r>
              <a:rPr lang="pt-BR" sz="2200" dirty="0"/>
              <a:t>Medir o desempenho de forma contínua transforma o dado em informação oportuna, permitindo corrigir rotas antes que o indicador do quadrimestre colapse.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6C9D1A4F-2A1B-D079-095D-7DA7E77D7AE6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Planejamento Estratégico e Financiamento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613123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DE767F0D-7D56-4851-C8DA-A185FD6CC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565ADE97-B559-E623-4B8A-A89C235CF2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7933D83F-5694-168B-668D-A20DCA7ADE50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>
                <a:highlight>
                  <a:srgbClr val="00FFFF"/>
                </a:highlight>
              </a:rPr>
              <a:t>4. Financiamento Federal, Estadual e Municipal</a:t>
            </a:r>
            <a:endParaRPr lang="pt-BR" sz="2200" dirty="0">
              <a:highlight>
                <a:srgbClr val="00FFFF"/>
              </a:highlight>
            </a:endParaRPr>
          </a:p>
          <a:p>
            <a:pPr algn="just"/>
            <a:r>
              <a:rPr lang="pt-BR" sz="2200" dirty="0"/>
              <a:t>O financiamento do SUS exige do gestor uma engenharia tripartite ágil para maximizar o caixa e garantir a sustentabilidade fiscal. </a:t>
            </a:r>
          </a:p>
          <a:p>
            <a:pPr algn="just"/>
            <a:r>
              <a:rPr lang="pt-BR" sz="2200" dirty="0"/>
              <a:t>O município assume a maior pressão por estar na execução direta da ponta, aplicando obrigatoriamente no mínimo 15% de suas receitas próprias em saúde (LC nº 141/2012). </a:t>
            </a:r>
          </a:p>
          <a:p>
            <a:pPr algn="just"/>
            <a:r>
              <a:rPr lang="pt-BR" sz="2200" dirty="0"/>
              <a:t>A alta performance consiste em capturar ativamente os repasses regulados das esferas federal e estadual, reduzindo o impacto e a dependência do tesouro municipal exclusivo.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83B88917-C0FB-8CA8-C1EC-391373BE0A93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Planejamento Estratégico e Financiamento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40303902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1936</Words>
  <Application>Microsoft Office PowerPoint</Application>
  <PresentationFormat>Apresentação na tela (16:9)</PresentationFormat>
  <Paragraphs>116</Paragraphs>
  <Slides>26</Slides>
  <Notes>26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9" baseType="lpstr">
      <vt:lpstr>Arial</vt:lpstr>
      <vt:lpstr>Montserrat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Nilson</dc:creator>
  <cp:lastModifiedBy>Nilson</cp:lastModifiedBy>
  <cp:revision>76</cp:revision>
  <dcterms:modified xsi:type="dcterms:W3CDTF">2026-06-29T12:20:10Z</dcterms:modified>
</cp:coreProperties>
</file>